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7" autoAdjust="0"/>
    <p:restoredTop sz="66071"/>
  </p:normalViewPr>
  <p:slideViewPr>
    <p:cSldViewPr snapToGrid="0" snapToObjects="1" showGuides="1">
      <p:cViewPr varScale="1">
        <p:scale>
          <a:sx n="78" d="100"/>
          <a:sy n="78" d="100"/>
        </p:scale>
        <p:origin x="1299" y="27"/>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here/remoting in from Spain, as well as everyone else who is attending. A big thanks to my family for flying in as well.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PhD dissertation which is based on developing novel SVM…</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first illustrate the attractiveness of SVMs by comparing them to classic approaches like that of NN by looking at their form and norm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Form - as with majority of algorithms, is the same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 - different (cost functions) &amp; how they learn function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NN minimize sum of errors squared in output space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efficient for large scale learning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 maximize margin in input space - min norm of w</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Training error fixed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while being good generalizers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now let's take a look at this cost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goal is to learn a classifier, that maximizes the margin of separability between classes while minimizing the loss or error. This is a QP problem</a:t>
            </a:r>
          </a:p>
          <a:p>
            <a:pPr marL="628650" lvl="1" indent="-171450">
              <a:buFont typeface="Arial" panose="020B0604020202020204" pitchFamily="34" charset="0"/>
              <a:buChar char="•"/>
            </a:pPr>
            <a:r>
              <a:rPr lang="en-US" dirty="0"/>
              <a:t>Show loss functions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Both loss functions are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as mentioned previously</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using the kernels.</a:t>
            </a:r>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QP problem presented in 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Descent methods (coordinate or stochastic) have been used because of their fast convergence rates as well. (sub-linear)</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issue with MT learning lies in the data's outputs:</a:t>
            </a:r>
          </a:p>
          <a:p>
            <a:r>
              <a:rPr lang="en-US" dirty="0"/>
              <a:t>	Whether the outputs are correlated</a:t>
            </a:r>
          </a:p>
          <a:p>
            <a:r>
              <a:rPr lang="en-US" dirty="0"/>
              <a:t>	and if so, how to capture &amp; exploit them in the learning model?</a:t>
            </a:r>
          </a:p>
          <a:p>
            <a:endParaRPr lang="en-US" dirty="0"/>
          </a:p>
          <a:p>
            <a:r>
              <a:rPr lang="en-US" dirty="0"/>
              <a:t>There are 2 main approaches to doing this:</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DOWN TO AL ADAPT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way PT methods try and exploit correlations is though</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method we’ll focus on is </a:t>
            </a:r>
            <a:r>
              <a:rPr lang="en-US" b="1" dirty="0"/>
              <a:t>Chaining because we were inspired by a classification algorithm that uses chaining called ERCC:</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The whole idea behind chaining is to use knowledge gained by each target to predict the remaining targets, sequentially.</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 in the chain</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a:t>
            </a:r>
          </a:p>
          <a:p>
            <a:pPr marL="628650" lvl="1" indent="-171450">
              <a:buFont typeface="Arial" panose="020B0604020202020204" pitchFamily="34" charset="0"/>
              <a:buChar char="•"/>
            </a:pPr>
            <a:r>
              <a:rPr lang="en-US" dirty="0"/>
              <a:t>Build single chain, rather than an ensemble of 10, in direction of max </a:t>
            </a:r>
            <a:r>
              <a:rPr lang="en-US" dirty="0" err="1"/>
              <a:t>corr</a:t>
            </a:r>
            <a:endParaRPr lang="en-US" dirty="0"/>
          </a:p>
          <a:p>
            <a:pPr marL="1085850" lvl="2" indent="-171450">
              <a:buFont typeface="Arial" panose="020B0604020202020204" pitchFamily="34" charset="0"/>
              <a:buChar char="•"/>
            </a:pPr>
            <a:r>
              <a:rPr lang="en-US" dirty="0"/>
              <a:t>This ensures that using the target as input for the next positively contributes towards learning</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Steps:</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Developed our novel SVRs in java within the MULAN’s framework, which was built on top of WEKA</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chose popular methods from the same framework to ensure a controlled environment with the authors' recommended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628650" lvl="1" indent="-171450">
              <a:buFont typeface="Arial" panose="020B0604020202020204" pitchFamily="34" charset="0"/>
              <a:buChar char="•"/>
            </a:pPr>
            <a:r>
              <a:rPr lang="en-US" dirty="0"/>
              <a:t>For the sake of time we will report</a:t>
            </a:r>
          </a:p>
          <a:p>
            <a:pPr marL="1085850" lvl="2" indent="-171450">
              <a:buFont typeface="Arial" panose="020B0604020202020204" pitchFamily="34" charset="0"/>
              <a:buChar char="•"/>
            </a:pPr>
            <a:r>
              <a:rPr lang="en-US" dirty="0"/>
              <a:t>ARRMSE</a:t>
            </a:r>
          </a:p>
          <a:p>
            <a:pPr marL="1085850" lvl="2" indent="-171450">
              <a:buFont typeface="Arial" panose="020B0604020202020204" pitchFamily="34" charset="0"/>
              <a:buChar char="•"/>
            </a:pPr>
            <a:r>
              <a:rPr lang="en-US" dirty="0"/>
              <a:t>Run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also performed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 table shows the results for the first metric &amp; algorithm ranks, and the figure on the right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742950" lvl="1"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Maybe describe the figure and how BF works?</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b="1" dirty="0"/>
              <a:t>ML algorithms that scale with size of data:</a:t>
            </a:r>
          </a:p>
          <a:p>
            <a:pPr marL="1085850" lvl="2" indent="-171450">
              <a:buFontTx/>
              <a:buChar char="-"/>
            </a:pPr>
            <a:r>
              <a:rPr lang="en-US" sz="1600" dirty="0"/>
              <a:t>Because dataset sizes have been growing so rapidly, there is a need for machine learning algorithms that are able to scale with the size of the data in terms of memory and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&amp; single RC are the fastest, which makes sense because they are neither ensembles, stacked, or chained classifiers.</a:t>
            </a:r>
          </a:p>
          <a:p>
            <a:endParaRPr lang="en-US" dirty="0"/>
          </a:p>
          <a:p>
            <a:r>
              <a:rPr lang="en-US" dirty="0"/>
              <a:t>Talk about how SVRCC is competitive against the ST methods</a:t>
            </a:r>
          </a:p>
          <a:p>
            <a:r>
              <a:rPr lang="en-US" dirty="0"/>
              <a:t>	No time is lost building the chain</a:t>
            </a:r>
          </a:p>
          <a:p>
            <a:r>
              <a:rPr lang="en-US" dirty="0"/>
              <a:t>	Only one chain so it's like RC</a:t>
            </a:r>
          </a:p>
          <a:p>
            <a:r>
              <a:rPr lang="en-US" dirty="0"/>
              <a:t>	Competitive in time against ST</a:t>
            </a:r>
          </a:p>
          <a:p>
            <a:endParaRPr lang="en-US" dirty="0"/>
          </a:p>
          <a:p>
            <a:r>
              <a:rPr lang="en-US" dirty="0"/>
              <a:t>Show that ERCC is the last</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in MIL,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biggest complexity associated with MIL is that the individual labels of the instances are unknown.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dealing with this problem which fall into 3 categories: </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MIRSVM limits the number of representatives from the negative bags as well, it produces a sparser &amp; more balanced model than MISVM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SGD methods are similar, but fundamentally different, to mistake driven perceptron, which stops training when no errors are found</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was also shown that using SGD in the primal provides better solution than optimizing in the dual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These are the two reasons that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Which states, if there is an error, update with the following, and if no error is found, update with this.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However, the difference, novelty, and advantage of OLLAWV  with respect to other SGD methods resides in the way it iterates: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hyperplane.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samples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set the number of iterations for an algorithm to perform,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Both have shown to have better performance than SMOs implementation in LIBSVM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 which is a unique method in terms of both iterating over samples and updating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new stopping criterion for the stochastic gradient procedure is also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training time, as well as in a huge decrease in the resulting model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implicit ability of finding support vectors and its self-stopping condition. This design was devised to address the limitations presented by current SVM solvers.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results for accuracy, run time, and percentage of support-vectors, obtained by the strict nested cross-validation procedure, were compared and further validated using statistical analysis with non-parametric tests.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Naive Bayes, and Logistic).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proposal, OLLAWV, performs statistically better in terms of run time and model size across all $23$ evaluated benchmark datasets, without compromising accuracy. </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33069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context of supervised stream classification, build a model from continuous rapidly arriving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arrive in </a:t>
            </a:r>
            <a:r>
              <a:rPr lang="en-US" b="1" dirty="0"/>
              <a:t>batch</a:t>
            </a:r>
            <a:r>
              <a:rPr lang="en-US" dirty="0"/>
              <a:t> or </a:t>
            </a:r>
            <a:r>
              <a:rPr lang="en-US" b="1" dirty="0"/>
              <a:t>online</a:t>
            </a:r>
            <a:r>
              <a:rPr lang="en-US" dirty="0"/>
              <a:t>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categories</a:t>
            </a:r>
          </a:p>
          <a:p>
            <a:pPr marL="628650" lvl="1" indent="-171450">
              <a:buFont typeface="Arial" panose="020B0604020202020204" pitchFamily="34" charset="0"/>
              <a:buChar char="•"/>
            </a:pPr>
            <a:r>
              <a:rPr lang="en-US" b="1" dirty="0"/>
              <a:t>Stationary: </a:t>
            </a:r>
            <a:endParaRPr lang="en-US" b="0" dirty="0"/>
          </a:p>
          <a:p>
            <a:pPr marL="628650" lvl="1" indent="-171450">
              <a:buFont typeface="Arial" panose="020B0604020202020204" pitchFamily="34" charset="0"/>
              <a:buChar char="•"/>
            </a:pPr>
            <a:r>
              <a:rPr lang="en-US" b="1" dirty="0"/>
              <a:t>Non-stationary: </a:t>
            </a:r>
            <a:r>
              <a:rPr lang="en-US" b="0" dirty="0"/>
              <a:t>Distribution of data changes over time</a:t>
            </a:r>
          </a:p>
          <a:p>
            <a:pPr marL="1085850" lvl="2" indent="-171450">
              <a:buFont typeface="Arial" panose="020B0604020202020204" pitchFamily="34" charset="0"/>
              <a:buChar char="•"/>
            </a:pPr>
            <a:r>
              <a:rPr lang="en-US" b="0" dirty="0"/>
              <a:t>Abrupt</a:t>
            </a:r>
          </a:p>
          <a:p>
            <a:pPr marL="1085850" lvl="2" indent="-171450">
              <a:buFont typeface="Arial" panose="020B0604020202020204" pitchFamily="34" charset="0"/>
              <a:buChar char="•"/>
            </a:pPr>
            <a:r>
              <a:rPr lang="en-US" b="0" dirty="0"/>
              <a:t>Gradual</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Requires algorithms to be robust, fast, adaptive.</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main approaches to tackling the non-stationary case</a:t>
            </a:r>
          </a:p>
          <a:p>
            <a:pPr marL="628650" lvl="1" indent="-171450">
              <a:buFont typeface="Arial" panose="020B0604020202020204" pitchFamily="34" charset="0"/>
              <a:buChar char="•"/>
            </a:pPr>
            <a:r>
              <a:rPr lang="en-US" b="1" dirty="0"/>
              <a:t>Active</a:t>
            </a:r>
            <a:r>
              <a:rPr lang="en-US" dirty="0"/>
              <a:t> </a:t>
            </a:r>
          </a:p>
          <a:p>
            <a:pPr marL="1085850" lvl="2" indent="-171450">
              <a:buFont typeface="Arial" panose="020B0604020202020204" pitchFamily="34" charset="0"/>
              <a:buChar char="•"/>
            </a:pPr>
            <a:r>
              <a:rPr lang="en-US" dirty="0"/>
              <a:t>Relies on change detection mechanism to trigger an update to remedy or react to the change encountered</a:t>
            </a:r>
          </a:p>
          <a:p>
            <a:pPr marL="628650" lvl="1" indent="-171450">
              <a:buFont typeface="Arial" panose="020B0604020202020204" pitchFamily="34" charset="0"/>
              <a:buChar char="•"/>
            </a:pPr>
            <a:r>
              <a:rPr lang="en-US" b="1" dirty="0"/>
              <a:t>Passive </a:t>
            </a:r>
            <a:endParaRPr lang="en-US" b="0" dirty="0"/>
          </a:p>
          <a:p>
            <a:pPr marL="1085850" lvl="2" indent="-171450">
              <a:buFont typeface="Arial" panose="020B0604020202020204" pitchFamily="34" charset="0"/>
              <a:buChar char="•"/>
            </a:pPr>
            <a:r>
              <a:rPr lang="en-US" b="0" dirty="0"/>
              <a:t>Perform continuous updates to the model whenever new data arrive</a:t>
            </a:r>
            <a:endParaRPr lang="en-US" b="1"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Passive</a:t>
            </a:r>
          </a:p>
          <a:p>
            <a:pPr marL="628650" lvl="1" indent="-171450">
              <a:buFont typeface="Arial" panose="020B0604020202020204" pitchFamily="34" charset="0"/>
              <a:buChar char="•"/>
            </a:pPr>
            <a:r>
              <a:rPr lang="en-US" b="1" dirty="0"/>
              <a:t>Single classifiers</a:t>
            </a:r>
          </a:p>
          <a:p>
            <a:pPr marL="1085850" lvl="2" indent="-171450">
              <a:buFont typeface="Arial" panose="020B0604020202020204" pitchFamily="34" charset="0"/>
              <a:buChar char="•"/>
            </a:pPr>
            <a:r>
              <a:rPr lang="en-US" dirty="0"/>
              <a:t>Usually more attractive and simple solution for mining large data streams</a:t>
            </a:r>
          </a:p>
          <a:p>
            <a:pPr marL="628650" lvl="1" indent="-171450">
              <a:buFont typeface="Arial" panose="020B0604020202020204" pitchFamily="34" charset="0"/>
              <a:buChar char="•"/>
            </a:pPr>
            <a:r>
              <a:rPr lang="en-US" b="1" dirty="0"/>
              <a:t>Ensemble classifiers</a:t>
            </a:r>
          </a:p>
          <a:p>
            <a:pPr marL="1085850" lvl="2" indent="-171450">
              <a:buFont typeface="Arial" panose="020B0604020202020204" pitchFamily="34" charset="0"/>
              <a:buChar char="•"/>
            </a:pPr>
            <a:r>
              <a:rPr lang="en-US" dirty="0"/>
              <a:t>Very popular due to their natural way of handling drifting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Active</a:t>
            </a:r>
          </a:p>
          <a:p>
            <a:pPr marL="628650" lvl="1" indent="-171450">
              <a:buFont typeface="Arial" panose="020B0604020202020204" pitchFamily="34" charset="0"/>
              <a:buChar char="•"/>
            </a:pPr>
            <a:r>
              <a:rPr lang="en-US" b="1" dirty="0"/>
              <a:t>Change detection</a:t>
            </a:r>
          </a:p>
          <a:p>
            <a:pPr marL="1085850" lvl="2" indent="-171450">
              <a:buFont typeface="Arial" panose="020B0604020202020204" pitchFamily="34" charset="0"/>
              <a:buChar char="•"/>
            </a:pPr>
            <a:r>
              <a:rPr lang="en-US" dirty="0"/>
              <a:t>Difficult for gradual drifts</a:t>
            </a:r>
          </a:p>
          <a:p>
            <a:pPr marL="1085850" lvl="2" indent="-171450">
              <a:buFont typeface="Arial" panose="020B0604020202020204" pitchFamily="34" charset="0"/>
              <a:buChar char="•"/>
            </a:pPr>
            <a:r>
              <a:rPr lang="en-US" dirty="0"/>
              <a:t>Better when more abrupt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 disadvantage that if the drift detector makes a mistake, could be catastrophic for the model</a:t>
            </a:r>
          </a:p>
          <a:p>
            <a:pPr marL="628650" lvl="1" indent="-171450">
              <a:buFont typeface="Arial" panose="020B0604020202020204" pitchFamily="34" charset="0"/>
              <a:buChar char="•"/>
            </a:pPr>
            <a:r>
              <a:rPr lang="en-US" b="1" dirty="0"/>
              <a:t>Adaptation</a:t>
            </a:r>
          </a:p>
          <a:p>
            <a:pPr marL="1085850" lvl="2" indent="-171450">
              <a:buFont typeface="Arial" panose="020B0604020202020204" pitchFamily="34" charset="0"/>
              <a:buChar char="•"/>
            </a:pPr>
            <a:r>
              <a:rPr lang="en-US" dirty="0"/>
              <a:t>Once a change is detected, algorithm needs to adapt </a:t>
            </a:r>
          </a:p>
          <a:p>
            <a:pPr marL="1085850" lvl="2" indent="-171450">
              <a:buFont typeface="Arial" panose="020B0604020202020204" pitchFamily="34" charset="0"/>
              <a:buChar char="•"/>
            </a:pPr>
            <a:r>
              <a:rPr lang="en-US" dirty="0"/>
              <a:t>Difficult to distinguish between obsolete and up-to-date samples</a:t>
            </a:r>
          </a:p>
          <a:p>
            <a:pPr marL="1085850" lvl="2" indent="-171450">
              <a:buFont typeface="Arial" panose="020B0604020202020204" pitchFamily="34" charset="0"/>
              <a:buChar char="•"/>
            </a:pPr>
            <a:r>
              <a:rPr lang="en-US" b="1" dirty="0"/>
              <a:t>Windowing</a:t>
            </a:r>
          </a:p>
          <a:p>
            <a:pPr marL="1085850" lvl="2" indent="-171450">
              <a:buFont typeface="Arial" panose="020B0604020202020204" pitchFamily="34" charset="0"/>
              <a:buChar char="•"/>
            </a:pPr>
            <a:r>
              <a:rPr lang="en-US" b="1" dirty="0"/>
              <a:t>Weighting</a:t>
            </a:r>
          </a:p>
          <a:p>
            <a:pPr marL="1085850" lvl="2" indent="-171450">
              <a:buFont typeface="Arial" panose="020B0604020202020204" pitchFamily="34" charset="0"/>
              <a:buChar char="•"/>
            </a:pPr>
            <a:r>
              <a:rPr lang="en-US" b="1" dirty="0"/>
              <a:t>Random sampling</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These computational, special, and time complexities are what prompted research in large-scale solutions using SGD before investigating concept drifts and their detection.</a:t>
            </a:r>
          </a:p>
          <a:p>
            <a:pPr marL="171450" lvl="0" indent="-171450">
              <a:buFont typeface="Arial" panose="020B0604020202020204" pitchFamily="34" charset="0"/>
              <a:buChar char="•"/>
            </a:pPr>
            <a:r>
              <a:rPr lang="en-US" b="0" dirty="0"/>
              <a:t>Stochastic algorithms can be both the fastest with the best generalization performances against batch methods -&gt; OLLAWV</a:t>
            </a:r>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algorithm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Talk about change detection mechanism</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421544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54581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Batches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complexity: (that can arise from this type of learning is that the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data’s distribution can also change over time - concept-drift.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This is a characteristic of the time element of data stream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Older data can become obsolete over time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Because of this, algorithms need to be: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robust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alert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perform classification in a resource adaptive </a:t>
            </a:r>
            <a:r>
              <a:rPr lang="en-US" sz="1200" kern="1200" dirty="0">
                <a:solidFill>
                  <a:schemeClr val="tx1"/>
                </a:solidFill>
                <a:effectLst/>
                <a:latin typeface="+mn-lt"/>
                <a:ea typeface="+mn-ea"/>
                <a:cs typeface="+mn-cs"/>
              </a:rPr>
              <a:t>way.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groups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and algorithm</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1.emf"/><Relationship Id="rId7"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180.png"/><Relationship Id="rId9" Type="http://schemas.openxmlformats.org/officeDocument/2006/relationships/image" Target="../media/image3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4.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29.png"/><Relationship Id="rId7"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30.png"/><Relationship Id="rId9" Type="http://schemas.openxmlformats.org/officeDocument/2006/relationships/image" Target="../media/image46.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tiff"/><Relationship Id="rId7" Type="http://schemas.openxmlformats.org/officeDocument/2006/relationships/image" Target="../media/image5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emf"/><Relationship Id="rId9" Type="http://schemas.openxmlformats.org/officeDocument/2006/relationships/image" Target="../media/image55.emf"/></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0.emf"/><Relationship Id="rId5" Type="http://schemas.openxmlformats.org/officeDocument/2006/relationships/image" Target="../media/image59.emf"/><Relationship Id="rId4" Type="http://schemas.openxmlformats.org/officeDocument/2006/relationships/image" Target="../media/image58.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64.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39.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72.png"/><Relationship Id="rId7" Type="http://schemas.openxmlformats.org/officeDocument/2006/relationships/image" Target="../media/image64.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3.emf"/><Relationship Id="rId5" Type="http://schemas.openxmlformats.org/officeDocument/2006/relationships/image" Target="../media/image62.emf"/><Relationship Id="rId4" Type="http://schemas.openxmlformats.org/officeDocument/2006/relationships/image" Target="../media/image61.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0.tiff"/><Relationship Id="rId4" Type="http://schemas.openxmlformats.org/officeDocument/2006/relationships/image" Target="../media/image79.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particularly </a:t>
            </a:r>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4149062634"/>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solidFill>
                                <a:srgbClr val="FF00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b="1" dirty="0">
                              <a:solidFill>
                                <a:srgbClr val="FFBA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4149062634"/>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740" t="-104167" r="-43722" b="-239167"/>
                          </a:stretch>
                        </a:blipFill>
                      </a:tcPr>
                    </a:tc>
                    <a:tc>
                      <a:txBody>
                        <a:bodyPr/>
                        <a:lstStyle/>
                        <a:p>
                          <a:pPr algn="ctr"/>
                          <a:r>
                            <a:rPr lang="en-US" sz="1800" b="1" dirty="0">
                              <a:solidFill>
                                <a:srgbClr val="FF00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740" t="-202479" r="-43722" b="-137190"/>
                          </a:stretch>
                        </a:blipFill>
                      </a:tcPr>
                    </a:tc>
                    <a:tc>
                      <a:txBody>
                        <a:bodyPr/>
                        <a:lstStyle/>
                        <a:p>
                          <a:pPr algn="ctr"/>
                          <a:r>
                            <a:rPr lang="en-US" sz="1800" b="1" dirty="0">
                              <a:solidFill>
                                <a:srgbClr val="FFBA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740" t="-244000" r="-43722" b="-1066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6994275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b="1" dirty="0">
                          <a:solidFill>
                            <a:srgbClr val="FF00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b="1" dirty="0">
                          <a:solidFill>
                            <a:srgbClr val="00B05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FFBA0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FFBA0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b="1" dirty="0">
                          <a:solidFill>
                            <a:srgbClr val="00B050"/>
                          </a:solidFill>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b="1" dirty="0">
                          <a:solidFill>
                            <a:srgbClr val="00B050"/>
                          </a:solidFill>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b="1" dirty="0">
                <a:solidFill>
                  <a:srgbClr val="00B05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b="1" dirty="0">
                <a:solidFill>
                  <a:srgbClr val="FFBA0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b="1" dirty="0">
                <a:solidFill>
                  <a:srgbClr val="FF0000"/>
                </a:solidFill>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endParaRPr lang="en-US" dirty="0"/>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algorithms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3"/>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pic>
        <p:nvPicPr>
          <p:cNvPr id="2" name="Picture 1">
            <a:extLst>
              <a:ext uri="{FF2B5EF4-FFF2-40B4-BE49-F238E27FC236}">
                <a16:creationId xmlns:a16="http://schemas.microsoft.com/office/drawing/2014/main" id="{8B5FC504-47B5-4F05-B5A3-8E2DCAE469AB}"/>
              </a:ext>
            </a:extLst>
          </p:cNvPr>
          <p:cNvPicPr>
            <a:picLocks noChangeAspect="1"/>
          </p:cNvPicPr>
          <p:nvPr/>
        </p:nvPicPr>
        <p:blipFill>
          <a:blip r:embed="rId4"/>
          <a:stretch>
            <a:fillRect/>
          </a:stretch>
        </p:blipFill>
        <p:spPr>
          <a:xfrm>
            <a:off x="6883702" y="1008777"/>
            <a:ext cx="1154246" cy="3774201"/>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3"/>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pic>
        <p:nvPicPr>
          <p:cNvPr id="2" name="Picture 1">
            <a:extLst>
              <a:ext uri="{FF2B5EF4-FFF2-40B4-BE49-F238E27FC236}">
                <a16:creationId xmlns:a16="http://schemas.microsoft.com/office/drawing/2014/main" id="{46E11053-4F3C-4CCB-9575-CD79FFA365AC}"/>
              </a:ext>
            </a:extLst>
          </p:cNvPr>
          <p:cNvPicPr>
            <a:picLocks noChangeAspect="1"/>
          </p:cNvPicPr>
          <p:nvPr/>
        </p:nvPicPr>
        <p:blipFill>
          <a:blip r:embed="rId4"/>
          <a:stretch>
            <a:fillRect/>
          </a:stretch>
        </p:blipFill>
        <p:spPr>
          <a:xfrm>
            <a:off x="7080073" y="773251"/>
            <a:ext cx="985894" cy="4134087"/>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Oval 2">
            <a:extLst>
              <a:ext uri="{FF2B5EF4-FFF2-40B4-BE49-F238E27FC236}">
                <a16:creationId xmlns:a16="http://schemas.microsoft.com/office/drawing/2014/main" id="{BAE92FE4-D38B-1B49-A94F-74DD27643906}"/>
              </a:ext>
            </a:extLst>
          </p:cNvPr>
          <p:cNvSpPr/>
          <p:nvPr/>
        </p:nvSpPr>
        <p:spPr>
          <a:xfrm>
            <a:off x="1937678"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
        <p:nvSpPr>
          <p:cNvPr id="31" name="TextBox 30">
            <a:extLst>
              <a:ext uri="{FF2B5EF4-FFF2-40B4-BE49-F238E27FC236}">
                <a16:creationId xmlns:a16="http://schemas.microsoft.com/office/drawing/2014/main" id="{FE46558F-2558-4E2C-82B6-CD00296FDF75}"/>
              </a:ext>
            </a:extLst>
          </p:cNvPr>
          <p:cNvSpPr txBox="1"/>
          <p:nvPr/>
        </p:nvSpPr>
        <p:spPr>
          <a:xfrm>
            <a:off x="409773" y="3596394"/>
            <a:ext cx="3138560" cy="1077218"/>
          </a:xfrm>
          <a:prstGeom prst="rect">
            <a:avLst/>
          </a:prstGeom>
          <a:noFill/>
        </p:spPr>
        <p:txBody>
          <a:bodyPr wrap="square" rtlCol="0">
            <a:spAutoFit/>
          </a:bodyPr>
          <a:lstStyle/>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32" name="TextBox 31">
            <a:extLst>
              <a:ext uri="{FF2B5EF4-FFF2-40B4-BE49-F238E27FC236}">
                <a16:creationId xmlns:a16="http://schemas.microsoft.com/office/drawing/2014/main" id="{666689A9-CCB8-4336-8121-5727E4D28915}"/>
              </a:ext>
            </a:extLst>
          </p:cNvPr>
          <p:cNvSpPr txBox="1"/>
          <p:nvPr/>
        </p:nvSpPr>
        <p:spPr>
          <a:xfrm>
            <a:off x="4539167" y="3596394"/>
            <a:ext cx="3847765" cy="1077218"/>
          </a:xfrm>
          <a:prstGeom prst="rect">
            <a:avLst/>
          </a:prstGeom>
          <a:noFill/>
        </p:spPr>
        <p:txBody>
          <a:bodyPr wrap="square" rtlCol="0">
            <a:spAutoFit/>
          </a:bodyPr>
          <a:lstStyle/>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937304" y="2957214"/>
            <a:ext cx="3423675" cy="144133"/>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37678"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
        <p:nvSpPr>
          <p:cNvPr id="36" name="TextBox 35">
            <a:extLst>
              <a:ext uri="{FF2B5EF4-FFF2-40B4-BE49-F238E27FC236}">
                <a16:creationId xmlns:a16="http://schemas.microsoft.com/office/drawing/2014/main" id="{D8489666-9801-499E-8F15-EF1248477ACC}"/>
              </a:ext>
            </a:extLst>
          </p:cNvPr>
          <p:cNvSpPr txBox="1"/>
          <p:nvPr/>
        </p:nvSpPr>
        <p:spPr>
          <a:xfrm>
            <a:off x="409773" y="3596394"/>
            <a:ext cx="3138560" cy="1077218"/>
          </a:xfrm>
          <a:prstGeom prst="rect">
            <a:avLst/>
          </a:prstGeom>
          <a:noFill/>
        </p:spPr>
        <p:txBody>
          <a:bodyPr wrap="square" rtlCol="0">
            <a:spAutoFit/>
          </a:bodyPr>
          <a:lstStyle/>
          <a:p>
            <a:r>
              <a:rPr lang="en-US" sz="1600" b="1" dirty="0">
                <a:solidFill>
                  <a:srgbClr val="00B05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b="1" dirty="0">
                <a:solidFill>
                  <a:srgbClr val="FF0000"/>
                </a:solidFill>
                <a:latin typeface="Arial" panose="020B0604020202020204" pitchFamily="34" charset="0"/>
                <a:cs typeface="Arial" panose="020B0604020202020204" pitchFamily="34" charset="0"/>
              </a:rPr>
              <a:t>❌</a:t>
            </a:r>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112584" y="4229994"/>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lgn="ct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nchor="ctr"/>
                    </a:tc>
                    <a:extLst>
                      <a:ext uri="{0D108BD9-81ED-4DB2-BD59-A6C34878D82A}">
                        <a16:rowId xmlns:a16="http://schemas.microsoft.com/office/drawing/2014/main" val="260326026"/>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t="-6452" r="-100378" b="-620968"/>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3"/>
                          <a:stretch>
                            <a:fillRect l="-300568" t="-6452" r="-201705" b="-620968"/>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endParaRPr lang="en-US"/>
                        </a:p>
                      </a:txBody>
                      <a:tcPr anchor="ctr">
                        <a:blipFill>
                          <a:blip r:embed="rId3"/>
                          <a:stretch>
                            <a:fillRect l="-501136" t="-6452" r="-1136" b="-620968"/>
                          </a:stretch>
                        </a:blipFill>
                      </a:tcPr>
                    </a:tc>
                    <a:extLst>
                      <a:ext uri="{0D108BD9-81ED-4DB2-BD59-A6C34878D82A}">
                        <a16:rowId xmlns:a16="http://schemas.microsoft.com/office/drawing/2014/main" val="260326026"/>
                      </a:ext>
                    </a:extLst>
                  </a:tr>
                  <a:tr h="377825">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106452" r="-502273" b="-5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200568" t="-106452" r="-301705" b="-520968"/>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6452" r="-502273" b="-4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206452" r="-301705" b="-420968"/>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3226" r="-502273"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403226" r="-301705"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3226" r="-502273" b="-1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503226" r="-301705" b="-124194"/>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603226" r="-502273"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00568" t="-603226" r="-301705"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build a model which predicts </a:t>
            </a:r>
            <a:r>
              <a:rPr lang="en-US" sz="2000" b="1" i="1" dirty="0"/>
              <a:t>multiple</a:t>
            </a:r>
            <a:r>
              <a:rPr lang="en-US" sz="2000" dirty="0"/>
              <a:t> possibly correlated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pic>
        <p:nvPicPr>
          <p:cNvPr id="3" name="Picture 2">
            <a:extLst>
              <a:ext uri="{FF2B5EF4-FFF2-40B4-BE49-F238E27FC236}">
                <a16:creationId xmlns:a16="http://schemas.microsoft.com/office/drawing/2014/main" id="{73C364F5-D7C3-4F8B-8638-4F10EB983749}"/>
              </a:ext>
            </a:extLst>
          </p:cNvPr>
          <p:cNvPicPr>
            <a:picLocks noChangeAspect="1"/>
          </p:cNvPicPr>
          <p:nvPr/>
        </p:nvPicPr>
        <p:blipFill>
          <a:blip r:embed="rId3"/>
          <a:stretch>
            <a:fillRect/>
          </a:stretch>
        </p:blipFill>
        <p:spPr>
          <a:xfrm>
            <a:off x="414241" y="791807"/>
            <a:ext cx="8315517" cy="3817754"/>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pic>
        <p:nvPicPr>
          <p:cNvPr id="3" name="Picture 2">
            <a:extLst>
              <a:ext uri="{FF2B5EF4-FFF2-40B4-BE49-F238E27FC236}">
                <a16:creationId xmlns:a16="http://schemas.microsoft.com/office/drawing/2014/main" id="{002D9E04-5F5A-4049-A68A-FBD607B9537D}"/>
              </a:ext>
            </a:extLst>
          </p:cNvPr>
          <p:cNvPicPr>
            <a:picLocks noChangeAspect="1"/>
          </p:cNvPicPr>
          <p:nvPr/>
        </p:nvPicPr>
        <p:blipFill>
          <a:blip r:embed="rId3"/>
          <a:stretch>
            <a:fillRect/>
          </a:stretch>
        </p:blipFill>
        <p:spPr>
          <a:xfrm>
            <a:off x="87678" y="1017485"/>
            <a:ext cx="8968643" cy="3219111"/>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b="1" dirty="0">
                <a:solidFill>
                  <a:srgbClr val="00B050"/>
                </a:solidFill>
              </a:rPr>
              <a:t>✅</a:t>
            </a:r>
            <a:r>
              <a:rPr lang="en-US" dirty="0"/>
              <a:t> Simple implementation</a:t>
            </a:r>
          </a:p>
          <a:p>
            <a:pPr marL="0" indent="0">
              <a:buNone/>
            </a:pPr>
            <a:r>
              <a:rPr lang="en-US" b="1" dirty="0">
                <a:solidFill>
                  <a:srgbClr val="00B050"/>
                </a:solidFill>
              </a:rPr>
              <a:t>✅</a:t>
            </a: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339494" cy="1432604"/>
          </a:xfrm>
        </p:spPr>
        <p:txBody>
          <a:bodyPr/>
          <a:lstStyle/>
          <a:p>
            <a:pPr marL="0" indent="0">
              <a:buNone/>
            </a:pPr>
            <a:r>
              <a:rPr lang="en-US" b="1" dirty="0">
                <a:solidFill>
                  <a:srgbClr val="FF0000"/>
                </a:solidFill>
              </a:rPr>
              <a:t>❌</a:t>
            </a:r>
            <a:r>
              <a:rPr lang="en-US" dirty="0"/>
              <a:t>No meaningful stopping criterion</a:t>
            </a:r>
          </a:p>
          <a:p>
            <a:pPr marL="0" indent="0">
              <a:buNone/>
            </a:pPr>
            <a:r>
              <a:rPr lang="en-US" b="1" dirty="0">
                <a:solidFill>
                  <a:srgbClr val="FF0000"/>
                </a:solidFill>
              </a:rPr>
              <a:t>❌</a:t>
            </a:r>
            <a:r>
              <a:rPr lang="en-US" dirty="0"/>
              <a:t>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nchor="ctr"/>
                    </a:tc>
                    <a:tc gridSpan="3">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nchor="ctr"/>
                    </a:tc>
                    <a:tc hMerge="1">
                      <a:txBody>
                        <a:bodyPr/>
                        <a:lstStyle/>
                        <a:p>
                          <a:endParaRPr lang="en-US" dirty="0"/>
                        </a:p>
                      </a:txBody>
                      <a:tcPr/>
                    </a:tc>
                    <a:tc hMerge="1">
                      <a:txBody>
                        <a:bodyPr/>
                        <a:lstStyle/>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nchor="ctr"/>
                    </a:tc>
                    <a:extLst>
                      <a:ext uri="{0D108BD9-81ED-4DB2-BD59-A6C34878D82A}">
                        <a16:rowId xmlns:a16="http://schemas.microsoft.com/office/drawing/2014/main" val="4096015257"/>
                      </a:ext>
                    </a:extLst>
                  </a:tr>
                  <a:tr h="322545">
                    <a:tc rowSpan="3">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rowSpan="3">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row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nchor="ctr">
                        <a:blipFill>
                          <a:blip r:embed="rId3"/>
                          <a:stretch>
                            <a:fillRect t="-3509" r="-674286" b="-914035"/>
                          </a:stretch>
                        </a:blipFill>
                      </a:tcPr>
                    </a:tc>
                    <a:tc gridSpan="3">
                      <a:txBody>
                        <a:bodyPr/>
                        <a:lstStyle/>
                        <a:p>
                          <a:endParaRPr lang="en-US"/>
                        </a:p>
                      </a:txBody>
                      <a:tcPr anchor="ctr">
                        <a:blipFill>
                          <a:blip r:embed="rId3"/>
                          <a:stretch>
                            <a:fillRect l="-22293" t="-3509" r="-50318" b="-914035"/>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nchor="ctr">
                        <a:blipFill>
                          <a:blip r:embed="rId3"/>
                          <a:stretch>
                            <a:fillRect l="-245106" t="-3509" r="-851" b="-914035"/>
                          </a:stretch>
                        </a:blipFill>
                      </a:tcPr>
                    </a:tc>
                    <a:extLst>
                      <a:ext uri="{0D108BD9-81ED-4DB2-BD59-A6C34878D82A}">
                        <a16:rowId xmlns:a16="http://schemas.microsoft.com/office/drawing/2014/main" val="4096015257"/>
                      </a:ext>
                    </a:extLst>
                  </a:tr>
                  <a:tr h="345948">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34706" r="-674286" b="-206471"/>
                          </a:stretch>
                        </a:blipFill>
                      </a:tcPr>
                    </a:tc>
                    <a:tc>
                      <a:txBody>
                        <a:bodyPr/>
                        <a:lstStyle/>
                        <a:p>
                          <a:endParaRPr lang="en-US"/>
                        </a:p>
                      </a:txBody>
                      <a:tcPr anchor="ctr">
                        <a:blipFill>
                          <a:blip r:embed="rId3"/>
                          <a:stretch>
                            <a:fillRect l="-66456" t="-105357" r="-348101" b="-83035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105357" r="-119095" b="-830357"/>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5106" t="-34706" r="-851" b="-206471"/>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nchor="ctr">
                        <a:blipFill>
                          <a:blip r:embed="rId3"/>
                          <a:stretch>
                            <a:fillRect l="-66456" t="-201754" r="-348101" b="-7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201754" r="-119095" b="-7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301754" r="-348101" b="-6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301754" r="-119095" b="-6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0877" r="-674286" b="-207895"/>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66456" t="-401754" r="-348101" b="-5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89447" t="-401754" r="-119095" b="-515789"/>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200877" r="-851" b="-207895"/>
                          </a:stretch>
                        </a:blipFill>
                      </a:tcPr>
                    </a:tc>
                    <a:extLst>
                      <a:ext uri="{0D108BD9-81ED-4DB2-BD59-A6C34878D82A}">
                        <a16:rowId xmlns:a16="http://schemas.microsoft.com/office/drawing/2014/main" val="350783450"/>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501754" r="-348101" b="-4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501754" r="-119095" b="-4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10714" r="-674286"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6456" t="-710714" r="-348101" b="-225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447" t="-710714" r="-119095"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710714" r="-851" b="-225000"/>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398246" r="-674286" b="-10526"/>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6456" t="-796491" r="-348101" b="-1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447" t="-796491" r="-119095" b="-121053"/>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5106" t="-398246" r="-851" b="-10526"/>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66456" t="-896491" r="-348101" b="-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189447" t="-896491" r="-119095" b="-21053"/>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31989" y="4008039"/>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21416" y="39293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501809" y="24437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3"/>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3" name="Picture 2">
            <a:extLst>
              <a:ext uri="{FF2B5EF4-FFF2-40B4-BE49-F238E27FC236}">
                <a16:creationId xmlns:a16="http://schemas.microsoft.com/office/drawing/2014/main" id="{35A742AF-1B6B-4ED4-829C-2592730EE593}"/>
              </a:ext>
            </a:extLst>
          </p:cNvPr>
          <p:cNvPicPr>
            <a:picLocks noChangeAspect="1"/>
          </p:cNvPicPr>
          <p:nvPr/>
        </p:nvPicPr>
        <p:blipFill>
          <a:blip r:embed="rId4"/>
          <a:stretch>
            <a:fillRect/>
          </a:stretch>
        </p:blipFill>
        <p:spPr>
          <a:xfrm>
            <a:off x="4956475" y="899682"/>
            <a:ext cx="3359042" cy="4004425"/>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3" name="Picture 2">
            <a:extLst>
              <a:ext uri="{FF2B5EF4-FFF2-40B4-BE49-F238E27FC236}">
                <a16:creationId xmlns:a16="http://schemas.microsoft.com/office/drawing/2014/main" id="{6578E863-06FE-48EC-9078-7331B78EDF84}"/>
              </a:ext>
            </a:extLst>
          </p:cNvPr>
          <p:cNvPicPr>
            <a:picLocks noChangeAspect="1"/>
          </p:cNvPicPr>
          <p:nvPr/>
        </p:nvPicPr>
        <p:blipFill>
          <a:blip r:embed="rId3"/>
          <a:stretch>
            <a:fillRect/>
          </a:stretch>
        </p:blipFill>
        <p:spPr>
          <a:xfrm>
            <a:off x="773251" y="827241"/>
            <a:ext cx="7609772" cy="3875434"/>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3" name="Picture 2">
            <a:extLst>
              <a:ext uri="{FF2B5EF4-FFF2-40B4-BE49-F238E27FC236}">
                <a16:creationId xmlns:a16="http://schemas.microsoft.com/office/drawing/2014/main" id="{D8285C79-817B-4DB0-B04E-FF4E50B84FAC}"/>
              </a:ext>
            </a:extLst>
          </p:cNvPr>
          <p:cNvPicPr>
            <a:picLocks noChangeAspect="1"/>
          </p:cNvPicPr>
          <p:nvPr/>
        </p:nvPicPr>
        <p:blipFill>
          <a:blip r:embed="rId3"/>
          <a:stretch>
            <a:fillRect/>
          </a:stretch>
        </p:blipFill>
        <p:spPr>
          <a:xfrm>
            <a:off x="1403902" y="784283"/>
            <a:ext cx="6471208" cy="3985230"/>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3"/>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3" name="Picture 2">
            <a:extLst>
              <a:ext uri="{FF2B5EF4-FFF2-40B4-BE49-F238E27FC236}">
                <a16:creationId xmlns:a16="http://schemas.microsoft.com/office/drawing/2014/main" id="{8E1DF7DD-49E4-49C0-99B3-2637567D7239}"/>
              </a:ext>
            </a:extLst>
          </p:cNvPr>
          <p:cNvPicPr>
            <a:picLocks noChangeAspect="1"/>
          </p:cNvPicPr>
          <p:nvPr/>
        </p:nvPicPr>
        <p:blipFill>
          <a:blip r:embed="rId2"/>
          <a:stretch>
            <a:fillRect/>
          </a:stretch>
        </p:blipFill>
        <p:spPr>
          <a:xfrm>
            <a:off x="564596" y="786544"/>
            <a:ext cx="8288624" cy="3981837"/>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3" name="Picture 2">
            <a:extLst>
              <a:ext uri="{FF2B5EF4-FFF2-40B4-BE49-F238E27FC236}">
                <a16:creationId xmlns:a16="http://schemas.microsoft.com/office/drawing/2014/main" id="{6A2B0202-3BA5-4AB8-A9F0-CB9D9856DB00}"/>
              </a:ext>
            </a:extLst>
          </p:cNvPr>
          <p:cNvPicPr>
            <a:picLocks noChangeAspect="1"/>
          </p:cNvPicPr>
          <p:nvPr/>
        </p:nvPicPr>
        <p:blipFill>
          <a:blip r:embed="rId2"/>
          <a:stretch>
            <a:fillRect/>
          </a:stretch>
        </p:blipFill>
        <p:spPr>
          <a:xfrm>
            <a:off x="573416" y="836988"/>
            <a:ext cx="8098041" cy="3860749"/>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b="1" dirty="0">
                <a:solidFill>
                  <a:srgbClr val="00B050"/>
                </a:solidFill>
              </a:rPr>
              <a:t>✅</a:t>
            </a:r>
            <a:r>
              <a:rPr lang="en-US" dirty="0"/>
              <a:t> simple, efficient update</a:t>
            </a:r>
          </a:p>
          <a:p>
            <a:pPr marL="0" indent="0">
              <a:buNone/>
            </a:pPr>
            <a:r>
              <a:rPr lang="en-US" b="1" dirty="0">
                <a:solidFill>
                  <a:srgbClr val="FF0000"/>
                </a:solidFill>
              </a:rPr>
              <a:t>❌</a:t>
            </a:r>
            <a:r>
              <a:rPr lang="en-US" dirty="0"/>
              <a:t> no stopping criterion</a:t>
            </a:r>
          </a:p>
          <a:p>
            <a:pPr marL="0" indent="0">
              <a:buNone/>
            </a:pPr>
            <a:r>
              <a:rPr lang="en-US" b="1" dirty="0">
                <a:solidFill>
                  <a:srgbClr val="FF0000"/>
                </a:solidFill>
              </a:rPr>
              <a:t>❌</a:t>
            </a: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b="1" dirty="0">
                <a:solidFill>
                  <a:srgbClr val="FF0000"/>
                </a:solidFill>
              </a:rPr>
              <a:t>❌</a:t>
            </a:r>
            <a:r>
              <a:rPr lang="en-US" dirty="0"/>
              <a:t> kernel calculation bottleneck</a:t>
            </a:r>
          </a:p>
          <a:p>
            <a:pPr marL="0" indent="0">
              <a:buNone/>
            </a:pPr>
            <a:r>
              <a:rPr lang="en-US" b="1" dirty="0">
                <a:solidFill>
                  <a:srgbClr val="00B050"/>
                </a:solidFill>
              </a:rPr>
              <a:t>✅</a:t>
            </a:r>
            <a:r>
              <a:rPr lang="en-US" dirty="0"/>
              <a:t> implicit stopping criterion</a:t>
            </a:r>
          </a:p>
          <a:p>
            <a:pPr marL="0" indent="0">
              <a:buNone/>
            </a:pPr>
            <a:r>
              <a:rPr lang="en-US" b="1" dirty="0">
                <a:solidFill>
                  <a:srgbClr val="00B050"/>
                </a:solidFill>
              </a:rPr>
              <a:t>✅</a:t>
            </a: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1015663"/>
          </a:xfrm>
          <a:prstGeom prst="rect">
            <a:avLst/>
          </a:prstGeom>
          <a:noFill/>
        </p:spPr>
        <p:txBody>
          <a:bodyPr wrap="square" rtlCol="0">
            <a:spAutoFit/>
          </a:bodyPr>
          <a:lstStyle/>
          <a:p>
            <a:r>
              <a:rPr lang="en-US" sz="2000" b="1" dirty="0">
                <a:solidFill>
                  <a:srgbClr val="00B050"/>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b="1" dirty="0">
                <a:solidFill>
                  <a:srgbClr val="00B050"/>
                </a:solidFill>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b="1" dirty="0">
                <a:solidFill>
                  <a:srgbClr val="00B050"/>
                </a:solidFill>
              </a:rPr>
              <a:t>✅</a:t>
            </a:r>
            <a:r>
              <a:rPr lang="en-US" sz="1800" dirty="0"/>
              <a:t> </a:t>
            </a:r>
            <a:r>
              <a:rPr lang="en-US" sz="1800" i="1" dirty="0"/>
              <a:t>fast, accurate</a:t>
            </a:r>
            <a:r>
              <a:rPr lang="en-US" sz="1800" dirty="0"/>
              <a:t>		 		</a:t>
            </a:r>
            <a:r>
              <a:rPr lang="en-US" sz="1800" b="1" dirty="0">
                <a:solidFill>
                  <a:srgbClr val="FF0000"/>
                </a:solidFill>
              </a:rPr>
              <a:t>❌</a:t>
            </a:r>
            <a:r>
              <a:rPr lang="en-US" sz="1800" dirty="0"/>
              <a:t>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b="1" dirty="0">
                <a:solidFill>
                  <a:srgbClr val="00B050"/>
                </a:solidFill>
              </a:rPr>
              <a:t>✅</a:t>
            </a:r>
            <a:r>
              <a:rPr lang="en-US" sz="1800" dirty="0"/>
              <a:t> </a:t>
            </a:r>
            <a:r>
              <a:rPr lang="en-US" sz="1800" i="1" dirty="0"/>
              <a:t>targets’ correlations somewhat exploited 	</a:t>
            </a:r>
            <a:r>
              <a:rPr lang="en-US" sz="1800" b="1" dirty="0">
                <a:solidFill>
                  <a:srgbClr val="FF0000"/>
                </a:solidFill>
              </a:rPr>
              <a:t>❌</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b="1" dirty="0">
                <a:solidFill>
                  <a:srgbClr val="00B050"/>
                </a:solidFill>
              </a:rPr>
              <a:t>✅</a:t>
            </a:r>
            <a:r>
              <a:rPr lang="en-US" sz="1800" dirty="0"/>
              <a:t> </a:t>
            </a:r>
            <a:r>
              <a:rPr lang="en-US" sz="1800" i="1" dirty="0"/>
              <a:t>correlations exploited, faster run times 	</a:t>
            </a:r>
            <a:r>
              <a:rPr lang="en-US" sz="1800" b="1" dirty="0">
                <a:solidFill>
                  <a:srgbClr val="FF0000"/>
                </a:solidFill>
              </a:rPr>
              <a:t>❌</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b="1" dirty="0">
                <a:solidFill>
                  <a:srgbClr val="00B050"/>
                </a:solidFill>
              </a:rPr>
              <a:t>✅</a:t>
            </a:r>
            <a:r>
              <a:rPr lang="en-US" sz="2000" dirty="0"/>
              <a:t> </a:t>
            </a:r>
            <a:r>
              <a:rPr lang="en-US" sz="2000" i="1" dirty="0"/>
              <a:t>r</a:t>
            </a:r>
            <a:r>
              <a:rPr lang="en-US" i="1" dirty="0"/>
              <a:t>emedied class imbalance, fast convergence</a:t>
            </a:r>
          </a:p>
          <a:p>
            <a:pPr marL="457177" lvl="1" indent="0">
              <a:buNone/>
            </a:pPr>
            <a:r>
              <a:rPr lang="en-US" sz="2000" b="1" dirty="0">
                <a:solidFill>
                  <a:srgbClr val="FF0000"/>
                </a:solidFill>
              </a:rPr>
              <a:t>❌</a:t>
            </a: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b="1" dirty="0">
                <a:solidFill>
                  <a:srgbClr val="00B050"/>
                </a:solidFill>
              </a:rPr>
              <a:t>✅</a:t>
            </a: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b="1" dirty="0">
                <a:solidFill>
                  <a:srgbClr val="00B050"/>
                </a:solidFill>
              </a:rPr>
              <a:t>✅</a:t>
            </a: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b="1" dirty="0">
                <a:solidFill>
                  <a:srgbClr val="00B050"/>
                </a:solidFill>
              </a:rPr>
              <a:t>✅</a:t>
            </a: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b="1" dirty="0">
                <a:solidFill>
                  <a:srgbClr val="00B050"/>
                </a:solidFill>
              </a:rPr>
              <a:t>✅</a:t>
            </a:r>
            <a:r>
              <a:rPr lang="en-US" sz="2000" dirty="0"/>
              <a:t> </a:t>
            </a:r>
            <a:r>
              <a:rPr lang="en-US" sz="2000" i="1" dirty="0"/>
              <a:t>fast update mechanism</a:t>
            </a:r>
          </a:p>
          <a:p>
            <a:pPr marL="457177" lvl="1" indent="0">
              <a:buNone/>
            </a:pPr>
            <a:r>
              <a:rPr lang="en-US" sz="2000" b="1" dirty="0">
                <a:solidFill>
                  <a:srgbClr val="FF0000"/>
                </a:solidFill>
              </a:rPr>
              <a:t>❌</a:t>
            </a:r>
            <a:r>
              <a:rPr lang="en-US" sz="2000" dirty="0"/>
              <a:t> </a:t>
            </a:r>
            <a:r>
              <a:rPr lang="en-US" sz="2000" i="1" dirty="0"/>
              <a:t>no stopping criterion</a:t>
            </a:r>
          </a:p>
          <a:p>
            <a:pPr marL="457177" lvl="1" indent="0">
              <a:buNone/>
            </a:pPr>
            <a:r>
              <a:rPr lang="en-US" sz="2000" b="1" dirty="0">
                <a:solidFill>
                  <a:srgbClr val="FF0000"/>
                </a:solidFill>
              </a:rPr>
              <a:t>❌</a:t>
            </a: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b="1" dirty="0">
                <a:solidFill>
                  <a:srgbClr val="00B050"/>
                </a:solidFill>
              </a:rPr>
              <a:t>✅</a:t>
            </a:r>
            <a:r>
              <a:rPr lang="en-US" sz="2000" dirty="0"/>
              <a:t> </a:t>
            </a:r>
            <a:r>
              <a:rPr lang="en-US" sz="2000" i="1" dirty="0"/>
              <a:t>accuracy</a:t>
            </a:r>
          </a:p>
          <a:p>
            <a:pPr marL="457177" lvl="1" indent="0">
              <a:buNone/>
            </a:pPr>
            <a:r>
              <a:rPr lang="en-US" sz="2000" b="1" dirty="0">
                <a:solidFill>
                  <a:srgbClr val="00B050"/>
                </a:solidFill>
              </a:rPr>
              <a:t>✅</a:t>
            </a:r>
            <a:r>
              <a:rPr lang="en-US" sz="2000" dirty="0"/>
              <a:t> </a:t>
            </a:r>
            <a:r>
              <a:rPr lang="en-US" sz="2000" i="1" dirty="0"/>
              <a:t>stopping criterion</a:t>
            </a:r>
          </a:p>
          <a:p>
            <a:pPr marL="457177" lvl="1" indent="0">
              <a:buNone/>
            </a:pPr>
            <a:r>
              <a:rPr lang="en-US" sz="2000" b="1" dirty="0">
                <a:solidFill>
                  <a:srgbClr val="FFBA00"/>
                </a:solidFill>
              </a:rPr>
              <a:t>⚠️</a:t>
            </a:r>
            <a:r>
              <a:rPr lang="en-US" sz="2000" dirty="0"/>
              <a:t> </a:t>
            </a:r>
            <a:r>
              <a:rPr lang="en-US" sz="2000" i="1" dirty="0"/>
              <a:t>runtime</a:t>
            </a:r>
          </a:p>
          <a:p>
            <a:pPr marL="457177" lvl="1" indent="0">
              <a:buNone/>
            </a:pPr>
            <a:r>
              <a:rPr lang="en-US" sz="2000" b="1" dirty="0">
                <a:solidFill>
                  <a:srgbClr val="FF0000"/>
                </a:solidFill>
              </a:rPr>
              <a:t>❌</a:t>
            </a: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Kecman,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V. Kecman, S. Ventura, and  A. Cano.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V. Kecman, S. Ventura, and A. Cano.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Kecman,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Kecman,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Kecman,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Kecman,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17228</TotalTime>
  <Words>7879</Words>
  <Application>Microsoft Office PowerPoint</Application>
  <PresentationFormat>On-screen Show (16:9)</PresentationFormat>
  <Paragraphs>1197</Paragraphs>
  <Slides>65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1431</cp:revision>
  <cp:lastPrinted>2018-09-10T21:17:52Z</cp:lastPrinted>
  <dcterms:created xsi:type="dcterms:W3CDTF">2018-03-13T10:23:44Z</dcterms:created>
  <dcterms:modified xsi:type="dcterms:W3CDTF">2018-09-12T16:00:22Z</dcterms:modified>
</cp:coreProperties>
</file>